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3" r:id="rId3"/>
    <p:sldId id="319" r:id="rId4"/>
    <p:sldId id="258" r:id="rId5"/>
    <p:sldId id="262" r:id="rId6"/>
    <p:sldId id="263" r:id="rId7"/>
    <p:sldId id="308" r:id="rId8"/>
    <p:sldId id="309" r:id="rId9"/>
    <p:sldId id="310" r:id="rId10"/>
    <p:sldId id="268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21" r:id="rId21"/>
    <p:sldId id="323" r:id="rId22"/>
    <p:sldId id="322" r:id="rId23"/>
    <p:sldId id="324" r:id="rId24"/>
  </p:sldIdLst>
  <p:sldSz cx="9906000" cy="6858000" type="A4"/>
  <p:notesSz cx="6794500" cy="9931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23">
          <p15:clr>
            <a:srgbClr val="A4A3A4"/>
          </p15:clr>
        </p15:guide>
        <p15:guide id="2" orient="horz" pos="399">
          <p15:clr>
            <a:srgbClr val="A4A3A4"/>
          </p15:clr>
        </p15:guide>
        <p15:guide id="3" pos="3119">
          <p15:clr>
            <a:srgbClr val="A4A3A4"/>
          </p15:clr>
        </p15:guide>
        <p15:guide id="4" orient="horz">
          <p15:clr>
            <a:srgbClr val="A4A3A4"/>
          </p15:clr>
        </p15:guide>
        <p15:guide id="5" pos="216">
          <p15:clr>
            <a:srgbClr val="A4A3A4"/>
          </p15:clr>
        </p15:guide>
        <p15:guide id="6" orient="horz" pos="3865">
          <p15:clr>
            <a:srgbClr val="A4A3A4"/>
          </p15:clr>
        </p15:guide>
        <p15:guide id="7" pos="525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  <p15:guide id="10" orient="horz" pos="3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6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0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hp="http://schemas.haansoft.com/office/presentation/8.0" xmlns:dsp="http://schemas.microsoft.com/office/drawing/2008/diagram" xmlns:dgm="http://schemas.openxmlformats.org/drawingml/2006/diagram" xmlns:c="http://schemas.openxmlformats.org/drawingml/2006/chart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FC41C-7019-42CA-88E7-910BC5E626F0}" v="1623" dt="2021-05-17T08:13:28.869"/>
    <p1510:client id="{4E68C5E1-D53B-4414-8FAA-5979C9562791}" v="34" dt="2021-05-17T06:34:03.481"/>
    <p1510:client id="{52734341-A615-4DE0-9887-83B6038B04CE}" v="51" dt="2021-05-17T08:25:05.9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none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29" autoAdjust="0"/>
  </p:normalViewPr>
  <p:slideViewPr>
    <p:cSldViewPr snapToGrid="0" snapToObjects="1">
      <p:cViewPr varScale="1">
        <p:scale>
          <a:sx n="112" d="100"/>
          <a:sy n="112" d="100"/>
        </p:scale>
        <p:origin x="2028" y="102"/>
      </p:cViewPr>
      <p:guideLst>
        <p:guide pos="6023"/>
        <p:guide orient="horz" pos="399"/>
        <p:guide pos="3119"/>
        <p:guide orient="horz"/>
        <p:guide pos="216"/>
        <p:guide orient="horz" pos="3865"/>
        <p:guide pos="5251"/>
        <p:guide orient="horz" pos="731"/>
        <p:guide orient="horz" pos="640"/>
        <p:guide orient="horz" pos="3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97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C1AC-1664-49CF-9C93-25DA35DED712}" type="datetimeFigureOut">
              <a:rPr lang="ko-KR" altLang="en-US" smtClean="0"/>
              <a:t>2021-08-05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 smtClean="0"/>
              <a:t>테스트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F930-5318-4344-BBEA-8019FB9E6A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6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4283" cy="496570"/>
          </a:xfrm>
          <a:prstGeom prst="rect">
            <a:avLst/>
          </a:prstGeom>
        </p:spPr>
        <p:txBody>
          <a:bodyPr vert="horz" lIns="93966" tIns="46981" rIns="93966" bIns="46981"/>
          <a:lstStyle>
            <a:lvl1pPr algn="l">
              <a:defRPr sz="1200">
                <a:latin typeface="나눔고딕"/>
                <a:ea typeface="나눔고딕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6570"/>
          </a:xfrm>
          <a:prstGeom prst="rect">
            <a:avLst/>
          </a:prstGeom>
        </p:spPr>
        <p:txBody>
          <a:bodyPr vert="horz" lIns="93966" tIns="46981" rIns="93966" bIns="46981"/>
          <a:lstStyle>
            <a:lvl1pPr algn="r">
              <a:defRPr sz="1200">
                <a:latin typeface="나눔고딕"/>
                <a:ea typeface="나눔고딕"/>
              </a:defRPr>
            </a:lvl1pPr>
          </a:lstStyle>
          <a:p>
            <a:fld id="{FA2C9C8E-5A6F-4366-B949-F4B9FA6934B3}" type="datetimeFigureOut">
              <a:rPr lang="ko-KR" altLang="en-US"/>
              <a:pPr/>
              <a:t>2021-08-05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09613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1" rIns="93966" bIns="46981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3966" tIns="46981" rIns="93966" bIns="46981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33109"/>
            <a:ext cx="2944283" cy="496570"/>
          </a:xfrm>
          <a:prstGeom prst="rect">
            <a:avLst/>
          </a:prstGeom>
        </p:spPr>
        <p:txBody>
          <a:bodyPr vert="horz" lIns="93966" tIns="46981" rIns="93966" bIns="46981" anchor="b"/>
          <a:lstStyle>
            <a:lvl1pPr algn="l">
              <a:defRPr sz="1200">
                <a:latin typeface="나눔고딕"/>
                <a:ea typeface="나눔고딕"/>
              </a:defRPr>
            </a:lvl1pPr>
          </a:lstStyle>
          <a:p>
            <a:r>
              <a:rPr lang="ko-KR" altLang="en-US" smtClean="0"/>
              <a:t>테스트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647" y="9433109"/>
            <a:ext cx="2944283" cy="496570"/>
          </a:xfrm>
          <a:prstGeom prst="rect">
            <a:avLst/>
          </a:prstGeom>
        </p:spPr>
        <p:txBody>
          <a:bodyPr vert="horz" lIns="93966" tIns="46981" rIns="93966" bIns="46981" anchor="b"/>
          <a:lstStyle>
            <a:lvl1pPr algn="r">
              <a:defRPr sz="1200">
                <a:latin typeface="나눔고딕"/>
                <a:ea typeface="나눔고딕"/>
              </a:defRPr>
            </a:lvl1pPr>
          </a:lstStyle>
          <a:p>
            <a:fld id="{71FC22D6-6E7C-4376-88CF-4517ABAE745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922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09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5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67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1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0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2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4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2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4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169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48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082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83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17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109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2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59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34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86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9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75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28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22D6-6E7C-4376-88CF-4517ABAE7455}" type="slidenum">
              <a:rPr lang="ko-KR" altLang="en-US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8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"/>
          <p:cNvCxnSpPr/>
          <p:nvPr userDrawn="1"/>
        </p:nvCxnSpPr>
        <p:spPr>
          <a:xfrm>
            <a:off x="342955" y="6471098"/>
            <a:ext cx="921850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 userDrawn="1"/>
        </p:nvCxnSpPr>
        <p:spPr>
          <a:xfrm>
            <a:off x="-794" y="0"/>
            <a:ext cx="9906000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8" name="TextBox 7"/>
          <p:cNvSpPr txBox="1"/>
          <p:nvPr userDrawn="1"/>
        </p:nvSpPr>
        <p:spPr>
          <a:xfrm>
            <a:off x="4760675" y="6575897"/>
            <a:ext cx="392736" cy="16927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958D18D-F60F-478C-9076-B979C2268E8B}" type="slidenum">
              <a:rPr kumimoji="0" lang="ko-KR" altLang="en-US" sz="1100" b="1" spc="-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100" b="1" spc="-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</a:t>
            </a:r>
            <a:r>
              <a:rPr kumimoji="0" lang="en-US" altLang="ko-KR" sz="1100" b="1" spc="-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/  38</a:t>
            </a:r>
            <a:endParaRPr kumimoji="0" lang="ko-KR" altLang="en-US" sz="1100" b="0" spc="-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0" y="6503754"/>
            <a:ext cx="1000928" cy="3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3116263" y="3343275"/>
            <a:ext cx="36734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12" y="2752050"/>
            <a:ext cx="3600977" cy="431800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2800" b="0" spc="-100" baseline="0">
                <a:solidFill>
                  <a:schemeClr val="tx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9722239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2893" userDrawn="1">
          <p15:clr>
            <a:srgbClr val="FBAE40"/>
          </p15:clr>
        </p15:guide>
        <p15:guide id="3" pos="33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2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it@k-intech.kr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iss.id.go.k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44488" y="2348880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텍스트 개체 틀 6"/>
          <p:cNvSpPr txBox="1"/>
          <p:nvPr/>
        </p:nvSpPr>
        <p:spPr>
          <a:xfrm>
            <a:off x="344488" y="1496717"/>
            <a:ext cx="720000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ea typeface="맑은 고딕"/>
              </a:rPr>
              <a:t>(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ea typeface="맑은 고딕"/>
              </a:rPr>
              <a:t>주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ea typeface="맑은 고딕"/>
              </a:rPr>
              <a:t>)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ea typeface="맑은 고딕"/>
              </a:rPr>
              <a:t>플럭션소프트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텍스트 개체 틀 6"/>
          <p:cNvSpPr txBox="1"/>
          <p:nvPr/>
        </p:nvSpPr>
        <p:spPr>
          <a:xfrm>
            <a:off x="345288" y="1856757"/>
            <a:ext cx="8208112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ko-KR" altLang="en-US" sz="2400" dirty="0">
                <a:ea typeface="맑은 고딕"/>
              </a:rPr>
              <a:t>CMS(Custom Management System) </a:t>
            </a:r>
            <a:r>
              <a:rPr lang="ko-KR" altLang="en-US" sz="2400" dirty="0" err="1" smtClean="0">
                <a:ea typeface="맑은 고딕"/>
              </a:rPr>
              <a:t>메뉴얼</a:t>
            </a:r>
            <a:endParaRPr lang="en-US" altLang="ko-KR" sz="2400" dirty="0">
              <a:ea typeface="맑은 고딕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83B9C6E-EA28-46D4-98C7-DAD51E868742}"/>
              </a:ext>
            </a:extLst>
          </p:cNvPr>
          <p:cNvSpPr/>
          <p:nvPr/>
        </p:nvSpPr>
        <p:spPr>
          <a:xfrm>
            <a:off x="1211565" y="4944862"/>
            <a:ext cx="7359589" cy="1136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ko-KR" sz="1600" b="1" spc="-100" dirty="0">
                <a:solidFill>
                  <a:srgbClr val="0000FF"/>
                </a:solidFill>
                <a:latin typeface="+mn-ea"/>
              </a:rPr>
              <a:t>&lt;</a:t>
            </a:r>
            <a:r>
              <a:rPr lang="ko-KR" altLang="en-US" sz="1600" b="1" spc="-100" dirty="0">
                <a:solidFill>
                  <a:srgbClr val="0000FF"/>
                </a:solidFill>
                <a:latin typeface="+mn-ea"/>
              </a:rPr>
              <a:t>문   의</a:t>
            </a:r>
            <a:r>
              <a:rPr lang="en-US" altLang="ko-KR" sz="1600" b="1" spc="-100" dirty="0">
                <a:solidFill>
                  <a:srgbClr val="0000FF"/>
                </a:solidFill>
                <a:latin typeface="+mn-ea"/>
              </a:rPr>
              <a:t>&gt; </a:t>
            </a:r>
          </a:p>
          <a:p>
            <a:pPr algn="ctr"/>
            <a:r>
              <a:rPr lang="ko-KR" altLang="en-US" sz="1600" b="1" spc="-100" dirty="0">
                <a:solidFill>
                  <a:srgbClr val="0000FF"/>
                </a:solidFill>
                <a:latin typeface="맑은 고딕"/>
                <a:ea typeface="맑은 고딕"/>
              </a:rPr>
              <a:t>시스템</a:t>
            </a:r>
            <a:r>
              <a:rPr lang="ko-KR" altLang="en-US" sz="1600" b="1" dirty="0">
                <a:solidFill>
                  <a:srgbClr val="0000FF"/>
                </a:solidFill>
                <a:effectLst/>
                <a:ea typeface="맑은 고딕"/>
              </a:rPr>
              <a:t>  관련 </a:t>
            </a:r>
            <a:r>
              <a:rPr lang="en-US" altLang="ko-KR" sz="1600" b="1" spc="-100" dirty="0" smtClean="0">
                <a:solidFill>
                  <a:srgbClr val="0000FF"/>
                </a:solidFill>
                <a:latin typeface="맑은 고딕"/>
                <a:ea typeface="맑은 고딕"/>
              </a:rPr>
              <a:t>070-4606-7942</a:t>
            </a:r>
            <a:endParaRPr lang="en-US" altLang="ko-KR" sz="1600" b="1" spc="-100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>
                <a:ea typeface="맑은 고딕"/>
              </a:rPr>
              <a:t>4. </a:t>
            </a:r>
            <a:r>
              <a:rPr lang="en-US" altLang="ko-KR" dirty="0" err="1" smtClean="0">
                <a:ea typeface="맑은 고딕"/>
              </a:rPr>
              <a:t>공통코드</a:t>
            </a:r>
            <a:r>
              <a:rPr lang="en-US" altLang="ko-KR" dirty="0" smtClean="0">
                <a:ea typeface="맑은 고딕"/>
              </a:rPr>
              <a:t> </a:t>
            </a:r>
            <a:r>
              <a:rPr lang="ko-KR" altLang="en-US" dirty="0" smtClean="0">
                <a:ea typeface="맑은 고딕"/>
              </a:rPr>
              <a:t>추가하기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>
                <a:solidFill>
                  <a:srgbClr val="0000FF"/>
                </a:solidFill>
                <a:ea typeface="맑은 고딕"/>
              </a:rPr>
              <a:t>공통코드관리 화면에서 신규 코드를 등록할 수 있습니다. (기본적으로 중복코드 체크 등의 기능은 작동함.)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C3F2C587-FA0F-47E3-8E30-9B2E09EC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3" y="937434"/>
            <a:ext cx="9210801" cy="5454820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B58A8E68-7B8D-434B-8D5D-FA4797A3B7A7}"/>
              </a:ext>
            </a:extLst>
          </p:cNvPr>
          <p:cNvSpPr/>
          <p:nvPr/>
        </p:nvSpPr>
        <p:spPr>
          <a:xfrm>
            <a:off x="321957" y="2524591"/>
            <a:ext cx="974172" cy="14169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24111335-7DC3-4B71-92D8-F1A2FCF02A45}"/>
              </a:ext>
            </a:extLst>
          </p:cNvPr>
          <p:cNvSpPr/>
          <p:nvPr/>
        </p:nvSpPr>
        <p:spPr>
          <a:xfrm>
            <a:off x="1505748" y="4140313"/>
            <a:ext cx="7782253" cy="317171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2746093" y="4588759"/>
            <a:ext cx="514483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추가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버튼을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클릭하면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신규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코드를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추가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할 수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있습니다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(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추가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버튼을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여러번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클릭하여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여러건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추가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가능합니다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.)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8502076" y="2106899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231645" y="2401355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482127" y="4611372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②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162008" y="5425929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③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070D856-6612-4123-B423-10E0E0E12483}"/>
              </a:ext>
            </a:extLst>
          </p:cNvPr>
          <p:cNvSpPr txBox="1"/>
          <p:nvPr/>
        </p:nvSpPr>
        <p:spPr>
          <a:xfrm>
            <a:off x="6460930" y="5349304"/>
            <a:ext cx="309966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저장버튼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클릭시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입력한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공통코드의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유효성을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체크하고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저장을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합니다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B5A6BD16-4DD0-40D9-B69A-E89191C53A47}"/>
              </a:ext>
            </a:extLst>
          </p:cNvPr>
          <p:cNvGrpSpPr/>
          <p:nvPr/>
        </p:nvGrpSpPr>
        <p:grpSpPr>
          <a:xfrm>
            <a:off x="8539510" y="4779676"/>
            <a:ext cx="302573" cy="455596"/>
            <a:chOff x="6945898" y="1603400"/>
            <a:chExt cx="471733" cy="72988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xmlns="" id="{243B3A9E-B2B1-4BB8-AF27-8578CC0E8F1C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xmlns="" id="{0F01231A-6EC4-4DB7-ACF4-769ED9B28AEC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xmlns="" id="{9D371FFE-CAAF-4661-A252-65970A717073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Hand">
              <a:extLst>
                <a:ext uri="{FF2B5EF4-FFF2-40B4-BE49-F238E27FC236}">
                  <a16:creationId xmlns:a16="http://schemas.microsoft.com/office/drawing/2014/main" xmlns="" id="{6C18B104-531E-4005-BC25-5DD1E994A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>
                <a:ea typeface="맑은 고딕"/>
              </a:rPr>
              <a:t>4. </a:t>
            </a:r>
            <a:r>
              <a:rPr lang="en-US" altLang="ko-KR" dirty="0" err="1" smtClean="0">
                <a:ea typeface="맑은 고딕"/>
              </a:rPr>
              <a:t>공통코드</a:t>
            </a:r>
            <a:r>
              <a:rPr lang="en-US" altLang="ko-KR" dirty="0" smtClean="0">
                <a:ea typeface="맑은 고딕"/>
              </a:rPr>
              <a:t> </a:t>
            </a:r>
            <a:r>
              <a:rPr lang="ko-KR" altLang="en-US" dirty="0" smtClean="0">
                <a:ea typeface="맑은 고딕"/>
              </a:rPr>
              <a:t>상세정보</a:t>
            </a:r>
            <a:r>
              <a:rPr lang="en-US" altLang="ko-KR" dirty="0" smtClean="0">
                <a:ea typeface="맑은 고딕"/>
              </a:rPr>
              <a:t> </a:t>
            </a:r>
            <a:r>
              <a:rPr lang="ko-KR" altLang="en-US" dirty="0" smtClean="0">
                <a:ea typeface="맑은 고딕"/>
              </a:rPr>
              <a:t>추가하기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공통코드는 시스템에서 사용하는 공통적인 부분을 코드화 시킨 시스템 정보입니다</a:t>
            </a:r>
            <a:r>
              <a:rPr lang="en-US" altLang="ko-KR" sz="1400" b="1" spc="-103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C3F2C587-FA0F-47E3-8E30-9B2E09EC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1" y="937434"/>
            <a:ext cx="9206722" cy="5446274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24111335-7DC3-4B71-92D8-F1A2FCF02A45}"/>
              </a:ext>
            </a:extLst>
          </p:cNvPr>
          <p:cNvSpPr/>
          <p:nvPr/>
        </p:nvSpPr>
        <p:spPr>
          <a:xfrm>
            <a:off x="2968136" y="2479677"/>
            <a:ext cx="4865614" cy="326217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6050751" y="6161156"/>
            <a:ext cx="51448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상세조회 버튼을 클릭하면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팝업이 나타납니다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7167265" y="2446008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5808233" y="6086052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070D856-6612-4123-B423-10E0E0E12483}"/>
              </a:ext>
            </a:extLst>
          </p:cNvPr>
          <p:cNvSpPr txBox="1"/>
          <p:nvPr/>
        </p:nvSpPr>
        <p:spPr>
          <a:xfrm>
            <a:off x="1914299" y="5011225"/>
            <a:ext cx="3099664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추가 버튼을 클릭하고 상세 코드를 입력 후 저장 버튼을 클릭하면 상세 코드가 저장됩니다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B5A6BD16-4DD0-40D9-B69A-E89191C53A47}"/>
              </a:ext>
            </a:extLst>
          </p:cNvPr>
          <p:cNvGrpSpPr/>
          <p:nvPr/>
        </p:nvGrpSpPr>
        <p:grpSpPr>
          <a:xfrm>
            <a:off x="9015577" y="4860052"/>
            <a:ext cx="302573" cy="455596"/>
            <a:chOff x="6945898" y="1603400"/>
            <a:chExt cx="471733" cy="72988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xmlns="" id="{243B3A9E-B2B1-4BB8-AF27-8578CC0E8F1C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xmlns="" id="{0F01231A-6EC4-4DB7-ACF4-769ED9B28AEC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xmlns="" id="{9D371FFE-CAAF-4661-A252-65970A717073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Hand">
              <a:extLst>
                <a:ext uri="{FF2B5EF4-FFF2-40B4-BE49-F238E27FC236}">
                  <a16:creationId xmlns:a16="http://schemas.microsoft.com/office/drawing/2014/main" xmlns="" id="{6C18B104-531E-4005-BC25-5DD1E994A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1644466" y="5112799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3" y="937434"/>
            <a:ext cx="9211720" cy="5454819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5. </a:t>
            </a:r>
            <a:r>
              <a:rPr lang="ko-KR" altLang="en-US" dirty="0" smtClean="0">
                <a:ea typeface="맑은 고딕"/>
              </a:rPr>
              <a:t>사용자정보 관리하기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신규사용자를 추가하거나 수정 및 사용자 상태를 변경할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B58A8E68-7B8D-434B-8D5D-FA4797A3B7A7}"/>
              </a:ext>
            </a:extLst>
          </p:cNvPr>
          <p:cNvSpPr/>
          <p:nvPr/>
        </p:nvSpPr>
        <p:spPr>
          <a:xfrm>
            <a:off x="344488" y="2492975"/>
            <a:ext cx="1058877" cy="63909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24111335-7DC3-4B71-92D8-F1A2FCF02A45}"/>
              </a:ext>
            </a:extLst>
          </p:cNvPr>
          <p:cNvSpPr/>
          <p:nvPr/>
        </p:nvSpPr>
        <p:spPr>
          <a:xfrm>
            <a:off x="1594179" y="1834326"/>
            <a:ext cx="7776520" cy="123366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8186961" y="3322948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4285572" y="3934176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4566501" y="3988196"/>
            <a:ext cx="51448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등록버튼을 클릭하면 신규 사용자 등록 화면으로 이동하게 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252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3" y="937434"/>
            <a:ext cx="9217025" cy="5489003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5. </a:t>
            </a:r>
            <a:r>
              <a:rPr lang="ko-KR" altLang="en-US" dirty="0" smtClean="0">
                <a:ea typeface="맑은 고딕"/>
              </a:rPr>
              <a:t>사용자정보 추가하기</a:t>
            </a:r>
            <a:r>
              <a:rPr lang="en-US" altLang="ko-KR" dirty="0" smtClean="0">
                <a:ea typeface="맑은 고딕"/>
              </a:rPr>
              <a:t>, </a:t>
            </a:r>
            <a:r>
              <a:rPr lang="ko-KR" altLang="en-US" dirty="0" smtClean="0">
                <a:ea typeface="맑은 고딕"/>
              </a:rPr>
              <a:t>권한 추가하기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사용자 정보를 입력하고 등록하는 화면 입니다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24111335-7DC3-4B71-92D8-F1A2FCF02A45}"/>
              </a:ext>
            </a:extLst>
          </p:cNvPr>
          <p:cNvSpPr/>
          <p:nvPr/>
        </p:nvSpPr>
        <p:spPr>
          <a:xfrm>
            <a:off x="1431371" y="1439965"/>
            <a:ext cx="8037369" cy="206585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3273417" y="1692594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416593" y="3514992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697522" y="3569012"/>
            <a:ext cx="756651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이메일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형식의 사용자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ID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를 입력하고 확인버튼을 클릭하여 중복여부를 체크합니다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706075" y="3885913"/>
            <a:ext cx="756651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기타 정보를 입력하고 사용자권한 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+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추가 버튼을 클릭하여 권한을 선택합니다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16593" y="3820711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②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714628" y="4187985"/>
            <a:ext cx="756651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권한은 이 사용자가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사용하게될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메뉴와 관련된 권한이므로 적절한 권한을 선택해서 저장을 하면 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 </a:t>
            </a:r>
            <a:r>
              <a:rPr lang="ko-KR" altLang="en-US" sz="1400" b="1" spc="-103" dirty="0" smtClean="0">
                <a:solidFill>
                  <a:srgbClr val="FF0000"/>
                </a:solidFill>
                <a:ea typeface="맑은 고딕"/>
              </a:rPr>
              <a:t>만약</a:t>
            </a:r>
            <a:r>
              <a:rPr lang="en-US" altLang="ko-KR" sz="1400" b="1" spc="-103" dirty="0" smtClean="0">
                <a:solidFill>
                  <a:srgbClr val="FF0000"/>
                </a:solidFill>
                <a:ea typeface="맑은 고딕"/>
              </a:rPr>
              <a:t>,</a:t>
            </a:r>
            <a:r>
              <a:rPr lang="ko-KR" altLang="en-US" sz="1400" b="1" spc="-103" dirty="0" smtClean="0">
                <a:solidFill>
                  <a:srgbClr val="FF0000"/>
                </a:solidFill>
                <a:ea typeface="맑은 고딕"/>
              </a:rPr>
              <a:t> 권한을 선택하기 </a:t>
            </a:r>
            <a:r>
              <a:rPr lang="ko-KR" altLang="en-US" sz="1400" b="1" spc="-103" dirty="0" err="1" smtClean="0">
                <a:solidFill>
                  <a:srgbClr val="FF0000"/>
                </a:solidFill>
                <a:ea typeface="맑은 고딕"/>
              </a:rPr>
              <a:t>않을경우</a:t>
            </a:r>
            <a:r>
              <a:rPr lang="ko-KR" altLang="en-US" sz="1400" b="1" spc="-103" dirty="0" smtClean="0">
                <a:solidFill>
                  <a:srgbClr val="FF0000"/>
                </a:solidFill>
                <a:ea typeface="맑은 고딕"/>
              </a:rPr>
              <a:t> 해당 사용자로 </a:t>
            </a:r>
            <a:r>
              <a:rPr lang="ko-KR" altLang="en-US" sz="1400" b="1" spc="-103" dirty="0" err="1" smtClean="0">
                <a:solidFill>
                  <a:srgbClr val="FF0000"/>
                </a:solidFill>
                <a:ea typeface="맑은 고딕"/>
              </a:rPr>
              <a:t>로그인을</a:t>
            </a:r>
            <a:r>
              <a:rPr lang="ko-KR" altLang="en-US" sz="1400" b="1" spc="-103" dirty="0" smtClean="0">
                <a:solidFill>
                  <a:srgbClr val="FF0000"/>
                </a:solidFill>
                <a:ea typeface="맑은 고딕"/>
              </a:rPr>
              <a:t> 하게 되면 메뉴가 하나도 보이지 </a:t>
            </a:r>
            <a:r>
              <a:rPr lang="ko-KR" altLang="en-US" sz="1400" b="1" spc="-103" dirty="0" err="1" smtClean="0">
                <a:solidFill>
                  <a:srgbClr val="FF0000"/>
                </a:solidFill>
                <a:ea typeface="맑은 고딕"/>
              </a:rPr>
              <a:t>않게되니</a:t>
            </a:r>
            <a:r>
              <a:rPr lang="ko-KR" altLang="en-US" sz="1400" b="1" spc="-103" dirty="0" smtClean="0">
                <a:solidFill>
                  <a:srgbClr val="FF0000"/>
                </a:solidFill>
                <a:ea typeface="맑은 고딕"/>
              </a:rPr>
              <a:t> 주의하시기 바랍니다</a:t>
            </a:r>
            <a:r>
              <a:rPr lang="en-US" altLang="ko-KR" sz="1400" b="1" spc="-103" dirty="0" smtClean="0">
                <a:solidFill>
                  <a:srgbClr val="FF0000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FF0000"/>
              </a:solidFill>
              <a:ea typeface="맑은 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425146" y="4135607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③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10" y="4813304"/>
            <a:ext cx="3055017" cy="1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3" y="937434"/>
            <a:ext cx="9210800" cy="5446274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5. </a:t>
            </a:r>
            <a:r>
              <a:rPr lang="ko-KR" altLang="en-US" dirty="0" smtClean="0">
                <a:ea typeface="맑은 고딕"/>
              </a:rPr>
              <a:t>사용자 접근이력관리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사용자가 로그인하여 특정 메뉴를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사용할경우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이력이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남게되는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정보입니다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8890274" y="5197978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713154" y="5709002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994083" y="5763022"/>
            <a:ext cx="756651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접근한 사용자의 정보 또는 접근이력을 엑셀로 다운로드 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88" y="2098298"/>
            <a:ext cx="2987315" cy="20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937433"/>
            <a:ext cx="9211721" cy="5454821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6. </a:t>
            </a:r>
            <a:r>
              <a:rPr lang="ko-KR" altLang="en-US" dirty="0" smtClean="0">
                <a:ea typeface="맑은 고딕"/>
              </a:rPr>
              <a:t>권한정보 관리하기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사용자에게 부여할 수 있는 권한을 생성하는 화면입니다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4968898" y="2358369"/>
            <a:ext cx="302573" cy="455596"/>
            <a:chOff x="6945898" y="1603400"/>
            <a:chExt cx="471733" cy="729888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714074" y="2969597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995003" y="3023617"/>
            <a:ext cx="756651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권한에 해당하는 서비스 구분을 선택합니다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 (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권한의 그룹이라고 보시면 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.)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956592" y="3385414"/>
            <a:ext cx="514483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권한코드는 자동으로 생성됩니다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14074" y="3335302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②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714074" y="3716434"/>
            <a:ext cx="767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③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70D856-6612-4123-B423-10E0E0E12483}"/>
              </a:ext>
            </a:extLst>
          </p:cNvPr>
          <p:cNvSpPr txBox="1"/>
          <p:nvPr/>
        </p:nvSpPr>
        <p:spPr>
          <a:xfrm>
            <a:off x="2012996" y="3747211"/>
            <a:ext cx="5911804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권한명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조회전용여부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권한설명을 입력합니다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 (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조회전용여부를 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Y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로 선택할 경우 생성된 권한은 읽기전용 권한으로 생성되며 이 권한과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매핑된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메뉴는 읽기전용 메뉴로 글을 작성할 수 없는 권한이 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45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2" y="937434"/>
            <a:ext cx="9210801" cy="5454819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6. </a:t>
            </a:r>
            <a:r>
              <a:rPr lang="ko-KR" altLang="en-US" dirty="0" smtClean="0">
                <a:ea typeface="맑은 고딕"/>
              </a:rPr>
              <a:t>권한정보 관리하기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사용자에게 부여된 권한의 현황을 확인할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70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7. </a:t>
            </a:r>
            <a:r>
              <a:rPr lang="ko-KR" altLang="en-US" dirty="0" smtClean="0">
                <a:ea typeface="맑은 고딕"/>
              </a:rPr>
              <a:t>메뉴정보 관리하기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신규메뉴를 생성할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937434"/>
            <a:ext cx="9217025" cy="5463365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559329" y="5009504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1840258" y="4859265"/>
            <a:ext cx="756651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서비스구분은 메뉴의 큰 틀에서의 그룹이라고 보시면 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메뉴 구분은 좌측 메뉴를 보시하는 소규모 그룹이고 기능일 경우 그 소규모 그룹의 하위메뉴 입니다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상위메뉴는 소규모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그룹일경우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비활성화 되며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기능 메뉴일 경우 활성화 되어 선택할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메뉴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ID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는 자동으로 생성됩니다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출력순서는 메뉴의 화면 표시 순서를 정할 때 사용됩니다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프로그램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ID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는 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Controller .do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를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호출할때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사용하게 되는 고유 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Request Mapping 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정보를 입력합니다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843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3" y="108062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 smtClean="0">
                <a:ea typeface="맑은 고딕"/>
              </a:rPr>
              <a:t>7. </a:t>
            </a:r>
            <a:r>
              <a:rPr lang="ko-KR" altLang="en-US" dirty="0" smtClean="0">
                <a:ea typeface="맑은 고딕"/>
              </a:rPr>
              <a:t>메뉴정보 관리하기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8985454-308A-49CF-B009-69A3CBCBEEC5}"/>
              </a:ext>
            </a:extLst>
          </p:cNvPr>
          <p:cNvSpPr txBox="1"/>
          <p:nvPr/>
        </p:nvSpPr>
        <p:spPr>
          <a:xfrm>
            <a:off x="349793" y="629657"/>
            <a:ext cx="818971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신규메뉴를 생성할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937435"/>
            <a:ext cx="9217025" cy="5254406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068C0D9-2332-4862-8DB2-A5297DC210AC}"/>
              </a:ext>
            </a:extLst>
          </p:cNvPr>
          <p:cNvGrpSpPr/>
          <p:nvPr/>
        </p:nvGrpSpPr>
        <p:grpSpPr>
          <a:xfrm>
            <a:off x="8648910" y="1642445"/>
            <a:ext cx="302573" cy="455596"/>
            <a:chOff x="6945898" y="1603400"/>
            <a:chExt cx="471733" cy="72988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8186D039-0EEC-4508-BD09-F1A907157AE8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xmlns="" id="{50C6095C-EED7-4D12-9C3F-6E99C676DB7D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xmlns="" id="{7B95C122-3B2A-4129-B5CB-2925FA5A9211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Hand">
              <a:extLst>
                <a:ext uri="{FF2B5EF4-FFF2-40B4-BE49-F238E27FC236}">
                  <a16:creationId xmlns:a16="http://schemas.microsoft.com/office/drawing/2014/main" xmlns="" id="{01A1C8FD-B573-473C-83E3-86CD87118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94" y="3364249"/>
            <a:ext cx="3325804" cy="166083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027294" y="3364249"/>
            <a:ext cx="3325804" cy="166083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435" y="5211785"/>
            <a:ext cx="40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03" dirty="0">
                <a:solidFill>
                  <a:srgbClr val="0000FF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F712D4-3F71-417F-BC41-41BF69ED3F68}"/>
              </a:ext>
            </a:extLst>
          </p:cNvPr>
          <p:cNvSpPr txBox="1"/>
          <p:nvPr/>
        </p:nvSpPr>
        <p:spPr>
          <a:xfrm>
            <a:off x="2116364" y="5061546"/>
            <a:ext cx="756651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메뉴의 권한 추가 버튼을 클릭하면 </a:t>
            </a:r>
            <a:r>
              <a:rPr lang="ko-KR" altLang="en-US" sz="1400" b="1" spc="-103" dirty="0">
                <a:solidFill>
                  <a:srgbClr val="0000FF"/>
                </a:solidFill>
                <a:ea typeface="맑은 고딕"/>
              </a:rPr>
              <a:t>권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한 선택 팝업이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나타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권한을 선택하여 메뉴에 권한을 부여할 수 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이 권한을 부여 받은 사용자는 해당 메뉴가 로그인 했을 때 좌측에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나타나게됩니다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89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9" y="2364444"/>
            <a:ext cx="9188061" cy="4085783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 smtClean="0">
                <a:ea typeface="맑은 고딕"/>
              </a:rPr>
              <a:t>8. CMS </a:t>
            </a:r>
            <a:r>
              <a:rPr lang="ko-KR" altLang="en-US" dirty="0">
                <a:ea typeface="맑은 고딕"/>
              </a:rPr>
              <a:t>의 특징 정형화된 소스코드 소개</a:t>
            </a:r>
            <a:endParaRPr lang="en-US" altLang="ko-KR" sz="1600" dirty="0"/>
          </a:p>
          <a:p>
            <a:pPr lvl="0"/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487" y="812237"/>
            <a:ext cx="92773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스프링부트 기반의 정형화된 소스코드 입니다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 Maven </a:t>
            </a:r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형태의 라이브러리 관리로 손쉽게 추가 개발을 진행 할 </a:t>
            </a:r>
            <a:r>
              <a:rPr lang="ko-KR" altLang="en-US" sz="1200" b="1" spc="-101" dirty="0" err="1" smtClean="0">
                <a:solidFill>
                  <a:srgbClr val="0000FF"/>
                </a:solidFill>
                <a:ea typeface="맑은 고딕"/>
              </a:rPr>
              <a:t>수있습니다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200" b="1" spc="-101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46" y="1793338"/>
            <a:ext cx="802320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 smtClean="0">
                <a:solidFill>
                  <a:srgbClr val="7030A0"/>
                </a:solidFill>
              </a:rPr>
              <a:t>기본기능 소스코드에는 정형화된 주석처리를 하여 설명을 쉽게 보실 수 있습니다</a:t>
            </a:r>
            <a:r>
              <a:rPr lang="en-US" altLang="ko-KR" sz="1400" b="1" spc="-101" dirty="0" smtClean="0">
                <a:solidFill>
                  <a:srgbClr val="7030A0"/>
                </a:solidFill>
              </a:rPr>
              <a:t>.</a:t>
            </a:r>
          </a:p>
          <a:p>
            <a:pPr lvl="0"/>
            <a:r>
              <a:rPr lang="en-US" altLang="ko-KR" sz="1400" b="1" spc="-101" dirty="0" smtClean="0">
                <a:solidFill>
                  <a:srgbClr val="00B050"/>
                </a:solidFill>
                <a:ea typeface="맑은 고딕"/>
              </a:rPr>
              <a:t>( </a:t>
            </a:r>
            <a:r>
              <a:rPr lang="ko-KR" altLang="en-US" sz="1400" b="1" spc="-101" dirty="0" err="1" smtClean="0">
                <a:solidFill>
                  <a:srgbClr val="00B050"/>
                </a:solidFill>
                <a:ea typeface="맑은 고딕"/>
              </a:rPr>
              <a:t>자세한문의는</a:t>
            </a:r>
            <a:r>
              <a:rPr lang="ko-KR" altLang="en-US" sz="1400" b="1" spc="-101" dirty="0" smtClean="0">
                <a:solidFill>
                  <a:srgbClr val="00B050"/>
                </a:solidFill>
                <a:ea typeface="맑은 고딕"/>
              </a:rPr>
              <a:t> </a:t>
            </a:r>
            <a:r>
              <a:rPr lang="en-US" altLang="ko-KR" sz="1400" b="1" spc="-101" dirty="0" smtClean="0">
                <a:solidFill>
                  <a:srgbClr val="00B050"/>
                </a:solidFill>
                <a:ea typeface="맑은 고딕"/>
              </a:rPr>
              <a:t>070-4606-7942</a:t>
            </a:r>
            <a:r>
              <a:rPr lang="en-US" altLang="ko-KR" sz="1400" b="1" spc="-101" dirty="0">
                <a:solidFill>
                  <a:srgbClr val="00B050"/>
                </a:solidFill>
                <a:ea typeface="맑은 고딕"/>
              </a:rPr>
              <a:t> </a:t>
            </a:r>
            <a:r>
              <a:rPr lang="ko-KR" altLang="en-US" sz="1400" b="1" spc="-101" dirty="0">
                <a:solidFill>
                  <a:srgbClr val="00B050"/>
                </a:solidFill>
                <a:ea typeface="맑은 고딕"/>
              </a:rPr>
              <a:t>으로 연락 주시기 바랍니다</a:t>
            </a:r>
            <a:r>
              <a:rPr lang="en-US" altLang="ko-KR" sz="1400" b="1" spc="-101" dirty="0">
                <a:solidFill>
                  <a:srgbClr val="00B050"/>
                </a:solidFill>
                <a:ea typeface="맑은 고딕"/>
              </a:rPr>
              <a:t>. )</a:t>
            </a:r>
            <a:endParaRPr lang="ko-KR" altLang="en-US" sz="1400" b="1" spc="-101" dirty="0">
              <a:solidFill>
                <a:srgbClr val="00B050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471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44488" y="643632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6"/>
          <p:cNvSpPr txBox="1"/>
          <p:nvPr/>
        </p:nvSpPr>
        <p:spPr>
          <a:xfrm>
            <a:off x="345288" y="225651"/>
            <a:ext cx="8208112" cy="255371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ko-KR" altLang="en-US" sz="2000" dirty="0"/>
              <a:t>목차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45289" y="789947"/>
            <a:ext cx="9216224" cy="58169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600" b="1" dirty="0">
                <a:ea typeface="맑은 고딕"/>
              </a:rPr>
              <a:t>1. 시스템에 로그인 하기</a:t>
            </a:r>
            <a:r>
              <a:rPr lang="en-US" altLang="ko-KR" sz="1600" b="1" dirty="0"/>
              <a:t/>
            </a:r>
            <a:br>
              <a:rPr lang="en-US" altLang="ko-KR" sz="1600" b="1" dirty="0"/>
            </a:br>
            <a:endParaRPr lang="ko-KR" altLang="en-US" sz="1600" b="1" dirty="0">
              <a:ea typeface="맑은 고딕"/>
            </a:endParaRPr>
          </a:p>
          <a:p>
            <a:r>
              <a:rPr lang="en-US" altLang="ko-KR" sz="1600" b="1" dirty="0">
                <a:ea typeface="맑은 고딕"/>
              </a:rPr>
              <a:t>2. </a:t>
            </a:r>
            <a:r>
              <a:rPr lang="en-US" altLang="ko-KR" sz="1600" b="1" dirty="0" err="1">
                <a:ea typeface="맑은 고딕"/>
              </a:rPr>
              <a:t>메인화면</a:t>
            </a:r>
            <a:r>
              <a:rPr lang="en-US" altLang="ko-KR" sz="1600" b="1" dirty="0">
                <a:ea typeface="맑은 고딕"/>
              </a:rPr>
              <a:t> </a:t>
            </a:r>
            <a:r>
              <a:rPr lang="en-US" altLang="ko-KR" sz="1600" b="1" dirty="0" err="1">
                <a:ea typeface="맑은 고딕"/>
              </a:rPr>
              <a:t>보기</a:t>
            </a:r>
            <a:endParaRPr lang="en-US" altLang="ko-KR" sz="1600" b="1" dirty="0" err="1"/>
          </a:p>
          <a:p>
            <a:r>
              <a:rPr lang="en-US" altLang="ko-KR" sz="1600" b="1" dirty="0"/>
              <a:t/>
            </a:r>
            <a:br>
              <a:rPr lang="en-US" altLang="ko-KR" sz="1600" b="1" dirty="0"/>
            </a:br>
            <a:r>
              <a:rPr lang="ko-KR" altLang="en-US" sz="1600" b="1" dirty="0">
                <a:ea typeface="맑은 고딕"/>
              </a:rPr>
              <a:t>3. 공지사항 및 질의응답 작성하기</a:t>
            </a:r>
            <a:endParaRPr lang="ko-KR" dirty="0"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      1) 공지사항 조회메뉴</a:t>
            </a:r>
          </a:p>
          <a:p>
            <a:r>
              <a:rPr lang="ko-KR" altLang="en-US" sz="1400" dirty="0">
                <a:ea typeface="맑은 고딕"/>
              </a:rPr>
              <a:t>      2) 질의응답관리 메뉴</a:t>
            </a:r>
          </a:p>
          <a:p>
            <a:r>
              <a:rPr lang="ko-KR" altLang="en-US" sz="1400" dirty="0">
                <a:ea typeface="맑은 고딕"/>
              </a:rPr>
              <a:t>      3) 공지사항관리 메뉴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ko-KR" altLang="en-US" sz="1400" dirty="0">
              <a:ea typeface="맑은 고딕"/>
            </a:endParaRPr>
          </a:p>
          <a:p>
            <a:r>
              <a:rPr lang="ko-KR" altLang="en-US" sz="1600" b="1" dirty="0">
                <a:ea typeface="맑은 고딕"/>
              </a:rPr>
              <a:t>4. 공통정보 관리하기</a:t>
            </a:r>
            <a:endParaRPr lang="en-US" altLang="ko-KR" sz="1600" dirty="0">
              <a:ea typeface="맑은 고딕"/>
            </a:endParaRPr>
          </a:p>
          <a:p>
            <a:r>
              <a:rPr lang="ko-KR" altLang="en-US" sz="1600" dirty="0"/>
              <a:t>     </a:t>
            </a:r>
            <a:r>
              <a:rPr lang="ko-KR" altLang="en-US" sz="1400" dirty="0"/>
              <a:t>1) </a:t>
            </a:r>
            <a:r>
              <a:rPr lang="ko-KR" altLang="en-US" sz="1400" dirty="0" smtClean="0"/>
              <a:t>공통코드 추가하기</a:t>
            </a:r>
            <a:endParaRPr lang="ko-KR" altLang="en-US" sz="1600" dirty="0"/>
          </a:p>
          <a:p>
            <a:r>
              <a:rPr lang="ko-KR" altLang="en-US" sz="1600" dirty="0"/>
              <a:t>     </a:t>
            </a:r>
            <a:r>
              <a:rPr lang="ko-KR" altLang="en-US" sz="1400" dirty="0"/>
              <a:t>2) </a:t>
            </a:r>
            <a:r>
              <a:rPr lang="ko-KR" altLang="en-US" sz="1400" dirty="0" smtClean="0"/>
              <a:t>공통코드 상세정보 추가하기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ko-KR" altLang="en-US" sz="1400" dirty="0"/>
          </a:p>
          <a:p>
            <a:r>
              <a:rPr lang="ko-KR" altLang="en-US" sz="1600" b="1" dirty="0">
                <a:ea typeface="맑은 고딕"/>
              </a:rPr>
              <a:t>5. 사용자정보 관리하기</a:t>
            </a:r>
            <a:endParaRPr lang="en-US" altLang="ko-KR" sz="1600" dirty="0"/>
          </a:p>
          <a:p>
            <a:r>
              <a:rPr lang="ko-KR" altLang="en-US" sz="1400" dirty="0"/>
              <a:t>     1) </a:t>
            </a:r>
            <a:r>
              <a:rPr lang="ko-KR" altLang="en-US" sz="1400" dirty="0" smtClean="0"/>
              <a:t>사용자정보 추가하기</a:t>
            </a:r>
          </a:p>
          <a:p>
            <a:r>
              <a:rPr lang="ko-KR" altLang="en-US" sz="1400" dirty="0" smtClean="0"/>
              <a:t>     2) 사용권한 추가하기</a:t>
            </a:r>
          </a:p>
          <a:p>
            <a:r>
              <a:rPr lang="ko-KR" altLang="en-US" sz="1400" dirty="0" smtClean="0">
                <a:ea typeface="맑은 고딕"/>
              </a:rPr>
              <a:t>     3) 사용자접근이력 보기</a:t>
            </a:r>
            <a:endParaRPr lang="en-US" altLang="ko-KR" sz="1400" dirty="0" smtClean="0">
              <a:ea typeface="맑은 고딕"/>
            </a:endParaRPr>
          </a:p>
          <a:p>
            <a:endParaRPr lang="en-US" altLang="ko-KR" sz="1400" dirty="0">
              <a:ea typeface="맑은 고딕"/>
            </a:endParaRPr>
          </a:p>
          <a:p>
            <a:r>
              <a:rPr lang="en-US" altLang="ko-KR" sz="1600" b="1" dirty="0" smtClean="0">
                <a:ea typeface="맑은 고딕"/>
              </a:rPr>
              <a:t>6</a:t>
            </a:r>
            <a:r>
              <a:rPr lang="ko-KR" altLang="en-US" sz="1600" b="1" dirty="0" smtClean="0">
                <a:ea typeface="맑은 고딕"/>
              </a:rPr>
              <a:t>. 권한정보 </a:t>
            </a:r>
            <a:r>
              <a:rPr lang="ko-KR" altLang="en-US" sz="1600" b="1" dirty="0">
                <a:ea typeface="맑은 고딕"/>
              </a:rPr>
              <a:t>관리하기</a:t>
            </a:r>
            <a:endParaRPr lang="en-US" altLang="ko-KR" sz="1600" dirty="0"/>
          </a:p>
          <a:p>
            <a:r>
              <a:rPr lang="ko-KR" altLang="en-US" sz="1400" dirty="0"/>
              <a:t>     1) </a:t>
            </a:r>
            <a:r>
              <a:rPr lang="ko-KR" altLang="en-US" sz="1400" dirty="0" smtClean="0"/>
              <a:t>권한정보 추가하기</a:t>
            </a:r>
            <a:endParaRPr lang="en-US" altLang="ko-KR" sz="1400" dirty="0" smtClean="0"/>
          </a:p>
          <a:p>
            <a:r>
              <a:rPr lang="ko-KR" altLang="en-US" sz="1400" dirty="0"/>
              <a:t> 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2</a:t>
            </a:r>
            <a:r>
              <a:rPr lang="ko-KR" altLang="en-US" sz="1400" dirty="0"/>
              <a:t>) </a:t>
            </a:r>
            <a:r>
              <a:rPr lang="ko-KR" altLang="en-US" sz="1400" dirty="0" smtClean="0"/>
              <a:t>권한부여현황 확인하기</a:t>
            </a:r>
            <a:endParaRPr lang="en-US" altLang="ko-KR" sz="1400" dirty="0" smtClean="0"/>
          </a:p>
          <a:p>
            <a:endParaRPr lang="en-US" altLang="ko-KR" sz="1400" dirty="0">
              <a:ea typeface="맑은 고딕"/>
            </a:endParaRPr>
          </a:p>
          <a:p>
            <a:r>
              <a:rPr lang="en-US" altLang="ko-KR" sz="1600" b="1" dirty="0" smtClean="0">
                <a:ea typeface="맑은 고딕"/>
              </a:rPr>
              <a:t>7</a:t>
            </a:r>
            <a:r>
              <a:rPr lang="ko-KR" altLang="en-US" sz="1600" b="1" dirty="0" smtClean="0">
                <a:ea typeface="맑은 고딕"/>
              </a:rPr>
              <a:t>. 메뉴정보 </a:t>
            </a:r>
            <a:r>
              <a:rPr lang="ko-KR" altLang="en-US" sz="1600" b="1" dirty="0">
                <a:ea typeface="맑은 고딕"/>
              </a:rPr>
              <a:t>관리하기</a:t>
            </a:r>
            <a:endParaRPr lang="en-US" altLang="ko-KR" sz="1600" dirty="0"/>
          </a:p>
          <a:p>
            <a:r>
              <a:rPr lang="ko-KR" altLang="en-US" sz="1400" dirty="0"/>
              <a:t>     1) </a:t>
            </a:r>
            <a:r>
              <a:rPr lang="ko-KR" altLang="en-US" sz="1400" dirty="0" smtClean="0"/>
              <a:t>메뉴정보 추가하기</a:t>
            </a:r>
            <a:endParaRPr lang="en-US" altLang="ko-KR" sz="1400" dirty="0" smtClean="0"/>
          </a:p>
          <a:p>
            <a:r>
              <a:rPr lang="en-US" altLang="ko-KR" sz="1400" dirty="0" smtClean="0"/>
              <a:t>     2) </a:t>
            </a:r>
            <a:r>
              <a:rPr lang="ko-KR" altLang="en-US" sz="1400" dirty="0" smtClean="0"/>
              <a:t>메뉴에 권한주기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99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2176438"/>
            <a:ext cx="9073231" cy="4198651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 smtClean="0">
                <a:ea typeface="맑은 고딕"/>
              </a:rPr>
              <a:t>8. CMS </a:t>
            </a:r>
            <a:r>
              <a:rPr lang="ko-KR" altLang="en-US" dirty="0">
                <a:ea typeface="맑은 고딕"/>
              </a:rPr>
              <a:t>의 특징 정형화된 소스코드 소개</a:t>
            </a:r>
            <a:endParaRPr lang="en-US" altLang="ko-KR" sz="1600" dirty="0"/>
          </a:p>
          <a:p>
            <a:pPr lvl="0"/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487" y="812237"/>
            <a:ext cx="92773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공통으로 사용되는 코드는 공통으로 라이브러리화 해 두었으며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설정파일 또한 개발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200" b="1" spc="-101" dirty="0" err="1" smtClean="0">
                <a:solidFill>
                  <a:srgbClr val="0000FF"/>
                </a:solidFill>
                <a:ea typeface="맑은 고딕"/>
              </a:rPr>
              <a:t>스테이징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, </a:t>
            </a:r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운영서버 별로 작동할 수 있도록 구성해 두었습니다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기본적인 게시판 형태의 </a:t>
            </a:r>
            <a:r>
              <a:rPr lang="ko-KR" altLang="en-US" sz="1200" b="1" spc="-101" dirty="0" err="1" smtClean="0">
                <a:solidFill>
                  <a:srgbClr val="0000FF"/>
                </a:solidFill>
                <a:ea typeface="맑은 고딕"/>
              </a:rPr>
              <a:t>페이징</a:t>
            </a:r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 처리와 더불어 파일처리 등의 기능을 정형화 해 두었습니다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200" b="1" spc="-101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46" y="1793338"/>
            <a:ext cx="85248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 smtClean="0">
                <a:solidFill>
                  <a:srgbClr val="7030A0"/>
                </a:solidFill>
              </a:rPr>
              <a:t>기본 기능이 제공되는 형태이므로 고객사의 필요한 기능만 추가하여 업무의 효율을 높일 수 있습니다</a:t>
            </a:r>
            <a:r>
              <a:rPr lang="en-US" altLang="ko-KR" sz="1400" b="1" spc="-10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96809"/>
            <a:ext cx="9216106" cy="4929628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 smtClean="0">
                <a:ea typeface="맑은 고딕"/>
              </a:rPr>
              <a:t>9. </a:t>
            </a:r>
            <a:r>
              <a:rPr lang="ko-KR" altLang="en-US" dirty="0">
                <a:ea typeface="맑은 고딕"/>
              </a:rPr>
              <a:t>개인정보보호 관련 내용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487" y="812237"/>
            <a:ext cx="92773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사용자등록 정보는 암호화 하여 처리 하였습니다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 </a:t>
            </a:r>
            <a:endParaRPr lang="ko-KR" altLang="en-US" sz="1200" b="1" spc="-101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46" y="1171171"/>
            <a:ext cx="85248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 smtClean="0">
                <a:solidFill>
                  <a:srgbClr val="7030A0"/>
                </a:solidFill>
              </a:rPr>
              <a:t>추가로 암호화가 필요할 경우 적용가능 합니다</a:t>
            </a:r>
            <a:r>
              <a:rPr lang="en-US" altLang="ko-KR" sz="1400" b="1" spc="-101" dirty="0" smtClean="0">
                <a:solidFill>
                  <a:srgbClr val="7030A0"/>
                </a:solidFill>
              </a:rPr>
              <a:t>.</a:t>
            </a:r>
            <a:endParaRPr lang="en-US" altLang="ko-KR" sz="1400" b="1" spc="-101" dirty="0" smtClean="0">
              <a:solidFill>
                <a:srgbClr val="7030A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87363" y="1671256"/>
            <a:ext cx="9074149" cy="695929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spc="-103" dirty="0" err="1" smtClean="0">
                <a:solidFill>
                  <a:schemeClr val="tx1"/>
                </a:solidFill>
                <a:latin typeface="+mn-ea"/>
              </a:rPr>
              <a:t>ㅊ</a:t>
            </a:r>
            <a:endParaRPr lang="ko-KR" altLang="en-US" sz="1400" spc="-103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93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" y="1544669"/>
            <a:ext cx="9217025" cy="4833908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 smtClean="0">
                <a:ea typeface="맑은 고딕"/>
              </a:rPr>
              <a:t>9. </a:t>
            </a:r>
            <a:r>
              <a:rPr lang="ko-KR" altLang="en-US" dirty="0">
                <a:ea typeface="맑은 고딕"/>
              </a:rPr>
              <a:t>개인정보보호 관련 내용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487" y="812237"/>
            <a:ext cx="92773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기본적으로 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CMS </a:t>
            </a:r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는 개인정보 수집 이용동의를 최초 로그인시 받도록 하고 있습니다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200" b="1" spc="-101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46" y="1171171"/>
            <a:ext cx="85248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 smtClean="0">
                <a:solidFill>
                  <a:srgbClr val="7030A0"/>
                </a:solidFill>
              </a:rPr>
              <a:t>최초 한번만 동의하면 사용자 정보에 저장됩니다</a:t>
            </a:r>
            <a:r>
              <a:rPr lang="en-US" altLang="ko-KR" sz="1400" b="1" spc="-101" dirty="0" smtClean="0">
                <a:solidFill>
                  <a:srgbClr val="7030A0"/>
                </a:solidFill>
              </a:rPr>
              <a:t>.</a:t>
            </a:r>
            <a:endParaRPr lang="en-US" altLang="ko-KR" sz="1400" b="1" spc="-101" dirty="0" smtClean="0">
              <a:solidFill>
                <a:srgbClr val="7030A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65390" y="1671256"/>
            <a:ext cx="3973795" cy="3866419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spc="-103" dirty="0" err="1" smtClean="0">
                <a:solidFill>
                  <a:schemeClr val="tx1"/>
                </a:solidFill>
                <a:latin typeface="+mn-ea"/>
              </a:rPr>
              <a:t>ㅊ</a:t>
            </a:r>
            <a:endParaRPr lang="ko-KR" altLang="en-US" sz="1400" spc="-103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50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5" y="1544669"/>
            <a:ext cx="9129538" cy="4833908"/>
          </a:xfrm>
          <a:prstGeom prst="rect">
            <a:avLst/>
          </a:prstGeom>
        </p:spPr>
      </p:pic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 smtClean="0">
                <a:ea typeface="맑은 고딕"/>
              </a:rPr>
              <a:t>9. </a:t>
            </a:r>
            <a:r>
              <a:rPr lang="ko-KR" altLang="en-US" dirty="0">
                <a:ea typeface="맑은 고딕"/>
              </a:rPr>
              <a:t>개인정보보호 관련 내용</a:t>
            </a:r>
            <a:endParaRPr lang="ko-KR" altLang="en-US" dirty="0">
              <a:ea typeface="맑은 고딕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487" y="812237"/>
            <a:ext cx="92773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200" b="1" spc="-101" dirty="0" smtClean="0">
                <a:solidFill>
                  <a:srgbClr val="0000FF"/>
                </a:solidFill>
                <a:ea typeface="맑은 고딕"/>
              </a:rPr>
              <a:t>비밀번호 변경 주기는 설정을 하여 설정한 개월 수 동안 변경하지 않으면 자동으로 변경 팝업으로 안내하게 됩니다</a:t>
            </a:r>
            <a:r>
              <a:rPr lang="en-US" altLang="ko-KR" sz="1200" b="1" spc="-101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200" b="1" spc="-101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46" y="1171171"/>
            <a:ext cx="85248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 smtClean="0">
                <a:solidFill>
                  <a:srgbClr val="7030A0"/>
                </a:solidFill>
              </a:rPr>
              <a:t>비밀번호는 특수문자를 포함하여 조건에 맞아야지만 변경가능 합니다</a:t>
            </a:r>
            <a:r>
              <a:rPr lang="en-US" altLang="ko-KR" sz="1400" b="1" spc="-101" dirty="0" smtClean="0">
                <a:solidFill>
                  <a:srgbClr val="7030A0"/>
                </a:solidFill>
              </a:rPr>
              <a:t>.</a:t>
            </a:r>
            <a:endParaRPr lang="en-US" altLang="ko-KR" sz="1400" b="1" spc="-101" dirty="0" smtClean="0">
              <a:solidFill>
                <a:srgbClr val="7030A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19073" y="2397648"/>
            <a:ext cx="1794618" cy="1892341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spc="-103" dirty="0" err="1" smtClean="0">
                <a:solidFill>
                  <a:schemeClr val="tx1"/>
                </a:solidFill>
                <a:latin typeface="+mn-ea"/>
              </a:rPr>
              <a:t>ㅊ</a:t>
            </a:r>
            <a:endParaRPr lang="ko-KR" altLang="en-US" sz="1400" spc="-103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7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44488" y="643632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6"/>
          <p:cNvSpPr txBox="1"/>
          <p:nvPr/>
        </p:nvSpPr>
        <p:spPr>
          <a:xfrm>
            <a:off x="345288" y="225651"/>
            <a:ext cx="8208112" cy="255371"/>
          </a:xfrm>
          <a:prstGeom prst="rect">
            <a:avLst/>
          </a:prstGeom>
        </p:spPr>
        <p:txBody>
          <a:bodyPr lIns="0" tIns="0" rIns="0" bIns="0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ko-KR" altLang="en-US" sz="2000" dirty="0"/>
              <a:t>목차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45289" y="789947"/>
            <a:ext cx="921622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 b="1" dirty="0">
                <a:ea typeface="맑은 고딕"/>
              </a:rPr>
              <a:t>8</a:t>
            </a:r>
            <a:r>
              <a:rPr lang="ko-KR" altLang="en-US" sz="1600" b="1" dirty="0" smtClean="0">
                <a:ea typeface="맑은 고딕"/>
              </a:rPr>
              <a:t>. </a:t>
            </a:r>
            <a:r>
              <a:rPr lang="en-US" altLang="ko-KR" sz="1600" b="1" dirty="0" smtClean="0">
                <a:ea typeface="맑은 고딕"/>
              </a:rPr>
              <a:t>CMS </a:t>
            </a:r>
            <a:r>
              <a:rPr lang="ko-KR" altLang="en-US" sz="1600" b="1" dirty="0" smtClean="0">
                <a:ea typeface="맑은 고딕"/>
              </a:rPr>
              <a:t>의 특징 정형화된 소스코드 </a:t>
            </a:r>
            <a:r>
              <a:rPr lang="ko-KR" altLang="en-US" sz="1600" b="1" dirty="0" smtClean="0">
                <a:ea typeface="맑은 고딕"/>
              </a:rPr>
              <a:t>소개</a:t>
            </a:r>
            <a:endParaRPr lang="en-US" altLang="ko-KR" sz="1600" b="1" dirty="0" smtClean="0">
              <a:ea typeface="맑은 고딕"/>
            </a:endParaRPr>
          </a:p>
          <a:p>
            <a:endParaRPr lang="en-US" altLang="ko-KR" sz="1600" b="1" dirty="0">
              <a:ea typeface="맑은 고딕"/>
            </a:endParaRPr>
          </a:p>
          <a:p>
            <a:r>
              <a:rPr lang="en-US" altLang="ko-KR" sz="1600" b="1" dirty="0" smtClean="0">
                <a:ea typeface="맑은 고딕"/>
              </a:rPr>
              <a:t>9</a:t>
            </a:r>
            <a:r>
              <a:rPr lang="ko-KR" altLang="en-US" sz="1600" b="1" dirty="0" smtClean="0">
                <a:ea typeface="맑은 고딕"/>
              </a:rPr>
              <a:t>. 개인정보보호 관련 내용</a:t>
            </a:r>
            <a:endParaRPr lang="en-US" altLang="ko-KR" sz="1600" b="1" dirty="0" smtClean="0">
              <a:ea typeface="맑은 고딕"/>
            </a:endParaRPr>
          </a:p>
          <a:p>
            <a:r>
              <a:rPr lang="ko-KR" altLang="en-US" sz="1400" dirty="0" smtClean="0">
                <a:latin typeface="+mj-lt"/>
                <a:ea typeface="맑은 고딕"/>
              </a:rPr>
              <a:t>      1) </a:t>
            </a:r>
            <a:r>
              <a:rPr lang="en-US" altLang="ko-KR" sz="1400" dirty="0" smtClean="0">
                <a:latin typeface="+mj-lt"/>
                <a:ea typeface="맑은 고딕"/>
              </a:rPr>
              <a:t>DB </a:t>
            </a:r>
            <a:r>
              <a:rPr lang="ko-KR" altLang="en-US" sz="1400" dirty="0" smtClean="0">
                <a:latin typeface="+mj-lt"/>
                <a:ea typeface="맑은 고딕"/>
              </a:rPr>
              <a:t>데이터 암호화</a:t>
            </a:r>
            <a:endParaRPr lang="en-US" altLang="ko-KR" sz="1400" dirty="0" smtClean="0">
              <a:latin typeface="+mj-lt"/>
              <a:ea typeface="맑은 고딕"/>
            </a:endParaRPr>
          </a:p>
          <a:p>
            <a:r>
              <a:rPr lang="ko-KR" altLang="en-US" sz="1400" dirty="0" smtClean="0">
                <a:latin typeface="+mj-lt"/>
                <a:ea typeface="맑은 고딕"/>
              </a:rPr>
              <a:t>      </a:t>
            </a:r>
            <a:r>
              <a:rPr lang="en-US" altLang="ko-KR" sz="1400" dirty="0" smtClean="0">
                <a:latin typeface="+mj-lt"/>
                <a:ea typeface="맑은 고딕"/>
              </a:rPr>
              <a:t>2</a:t>
            </a:r>
            <a:r>
              <a:rPr lang="ko-KR" altLang="en-US" sz="1400" dirty="0" smtClean="0">
                <a:latin typeface="+mj-lt"/>
                <a:ea typeface="맑은 고딕"/>
              </a:rPr>
              <a:t>) 개인정보 수집 이용동의</a:t>
            </a:r>
            <a:endParaRPr lang="en-US" altLang="ko-KR" sz="1400" dirty="0" smtClean="0">
              <a:latin typeface="+mj-lt"/>
              <a:ea typeface="맑은 고딕"/>
            </a:endParaRPr>
          </a:p>
          <a:p>
            <a:r>
              <a:rPr lang="ko-KR" altLang="en-US" sz="1400" dirty="0">
                <a:ea typeface="맑은 고딕"/>
              </a:rPr>
              <a:t>      </a:t>
            </a:r>
            <a:r>
              <a:rPr lang="en-US" altLang="ko-KR" sz="1400" dirty="0" smtClean="0">
                <a:ea typeface="맑은 고딕"/>
              </a:rPr>
              <a:t>3</a:t>
            </a:r>
            <a:r>
              <a:rPr lang="ko-KR" altLang="en-US" sz="1400" dirty="0" smtClean="0">
                <a:ea typeface="맑은 고딕"/>
              </a:rPr>
              <a:t>) 비밀번호 변경 주기</a:t>
            </a:r>
            <a:endParaRPr lang="ko-KR" altLang="en-US" sz="1400" dirty="0"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459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altLang="ko-KR" dirty="0">
                <a:ea typeface="맑은 고딕"/>
              </a:rPr>
              <a:t>1. </a:t>
            </a:r>
            <a:r>
              <a:rPr lang="ko-KR" altLang="en-US" dirty="0">
                <a:ea typeface="맑은 고딕"/>
              </a:rPr>
              <a:t>시스템에 로그인 하기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44487" y="812237"/>
            <a:ext cx="9277307" cy="535118"/>
            <a:chOff x="344487" y="585734"/>
            <a:chExt cx="9277307" cy="53511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8" y="893297"/>
              <a:ext cx="7382905" cy="22755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44487" y="585734"/>
              <a:ext cx="9277307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/>
              <a:r>
                <a:rPr lang="en-US" altLang="ko-KR" sz="1200" b="1" spc="-101" dirty="0">
                  <a:solidFill>
                    <a:srgbClr val="0000FF"/>
                  </a:solidFill>
                  <a:ea typeface="맑은 고딕"/>
                </a:rPr>
                <a:t>Internet Explorer </a:t>
              </a:r>
              <a:r>
                <a:rPr lang="ko-KR" altLang="en-US" sz="1200" b="1" spc="-101" dirty="0">
                  <a:solidFill>
                    <a:srgbClr val="0000FF"/>
                  </a:solidFill>
                  <a:ea typeface="맑은 고딕"/>
                </a:rPr>
                <a:t>나 </a:t>
              </a:r>
              <a:r>
                <a:rPr lang="en-US" altLang="ko-KR" sz="1200" b="1" spc="-101" dirty="0">
                  <a:solidFill>
                    <a:srgbClr val="0000FF"/>
                  </a:solidFill>
                  <a:ea typeface="맑은 고딕"/>
                </a:rPr>
                <a:t>Chrome </a:t>
              </a:r>
              <a:r>
                <a:rPr lang="ko-KR" altLang="en-US" sz="1200" b="1" spc="-101" dirty="0" err="1">
                  <a:solidFill>
                    <a:srgbClr val="0000FF"/>
                  </a:solidFill>
                  <a:ea typeface="맑은 고딕"/>
                </a:rPr>
                <a:t>브라우져</a:t>
              </a:r>
              <a:r>
                <a:rPr lang="ko-KR" altLang="en-US" sz="1200" b="1" spc="-101" dirty="0">
                  <a:solidFill>
                    <a:srgbClr val="0000FF"/>
                  </a:solidFill>
                  <a:ea typeface="맑은 고딕"/>
                </a:rPr>
                <a:t> 창 주소란에 </a:t>
              </a:r>
              <a:r>
                <a:rPr lang="en-US" altLang="ko-KR" sz="1200" b="1" spc="-101" dirty="0">
                  <a:solidFill>
                    <a:srgbClr val="0000FF"/>
                  </a:solidFill>
                  <a:ea typeface="+mn-lt"/>
                  <a:cs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</a:t>
              </a:r>
              <a:r>
                <a:rPr lang="en-US" altLang="ko-KR" sz="1200" b="1" spc="-101" dirty="0" smtClean="0">
                  <a:solidFill>
                    <a:srgbClr val="0000FF"/>
                  </a:solidFill>
                  <a:ea typeface="+mn-lt"/>
                  <a:cs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cms.fluxion.kr</a:t>
              </a:r>
              <a:r>
                <a:rPr lang="en-US" altLang="ko-KR" sz="1200" b="1" spc="-101" dirty="0">
                  <a:solidFill>
                    <a:srgbClr val="0000FF"/>
                  </a:solidFill>
                  <a:ea typeface="+mn-lt"/>
                  <a:cs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/</a:t>
              </a:r>
              <a:r>
                <a:rPr lang="en-US" altLang="ko-KR" sz="1200" b="1" spc="-101" dirty="0">
                  <a:solidFill>
                    <a:srgbClr val="0000FF"/>
                  </a:solidFill>
                  <a:ea typeface="맑은 고딕"/>
                </a:rPr>
                <a:t> </a:t>
              </a:r>
              <a:r>
                <a:rPr lang="ko-KR" altLang="en-US" sz="1200" b="1" spc="-101" dirty="0">
                  <a:solidFill>
                    <a:srgbClr val="0000FF"/>
                  </a:solidFill>
                  <a:ea typeface="맑은 고딕"/>
                </a:rPr>
                <a:t>을 입력 하시고 로그인 페이지에 접속 합니다</a:t>
              </a:r>
              <a:r>
                <a:rPr lang="en-US" altLang="ko-KR" sz="1200" b="1" spc="-101" dirty="0">
                  <a:solidFill>
                    <a:srgbClr val="0000FF"/>
                  </a:solidFill>
                  <a:ea typeface="맑은 고딕"/>
                </a:rPr>
                <a:t>.</a:t>
              </a:r>
              <a:endParaRPr lang="ko-KR" altLang="en-US" sz="1200" b="1" spc="-101" dirty="0">
                <a:solidFill>
                  <a:srgbClr val="0000FF"/>
                </a:solidFill>
                <a:ea typeface="맑은 고딕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44488" y="2589725"/>
            <a:ext cx="7993061" cy="3067634"/>
            <a:chOff x="344489" y="2317915"/>
            <a:chExt cx="6237544" cy="261070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9" y="2317915"/>
              <a:ext cx="6237544" cy="26107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37048" y="3894207"/>
              <a:ext cx="3366658" cy="2357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/>
              <a:r>
                <a:rPr lang="ko-KR" altLang="en-US" sz="1200" b="1" spc="-101" dirty="0">
                  <a:solidFill>
                    <a:srgbClr val="0000FF"/>
                  </a:solidFill>
                  <a:ea typeface="맑은 고딕"/>
                </a:rPr>
                <a:t>시스템 로그인 페이지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4346" y="1793338"/>
            <a:ext cx="802320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1" dirty="0">
                <a:solidFill>
                  <a:srgbClr val="7030A0"/>
                </a:solidFill>
              </a:rPr>
              <a:t>혹시 </a:t>
            </a:r>
            <a:r>
              <a:rPr lang="ko-KR" altLang="en-US" sz="1400" b="1" spc="-101" dirty="0" err="1">
                <a:solidFill>
                  <a:srgbClr val="7030A0"/>
                </a:solidFill>
              </a:rPr>
              <a:t>로그인페이지가</a:t>
            </a:r>
            <a:r>
              <a:rPr lang="ko-KR" altLang="en-US" sz="1400" b="1" spc="-101" dirty="0">
                <a:solidFill>
                  <a:srgbClr val="7030A0"/>
                </a:solidFill>
              </a:rPr>
              <a:t> 안 열릴 경우 방화벽이 정상 오픈 되었는지 확인하셔야 합니다</a:t>
            </a:r>
            <a:r>
              <a:rPr lang="en-US" altLang="ko-KR" sz="1400" b="1" spc="-101" dirty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sz="1400" b="1" spc="-101" dirty="0">
                <a:solidFill>
                  <a:srgbClr val="00B050"/>
                </a:solidFill>
                <a:ea typeface="맑은 고딕"/>
              </a:rPr>
              <a:t>( </a:t>
            </a:r>
            <a:r>
              <a:rPr lang="ko-KR" altLang="en-US" sz="1400" b="1" spc="-101" dirty="0">
                <a:solidFill>
                  <a:srgbClr val="00B050"/>
                </a:solidFill>
                <a:ea typeface="맑은 고딕"/>
              </a:rPr>
              <a:t>방화벽관련문의는 </a:t>
            </a:r>
            <a:r>
              <a:rPr lang="en-US" altLang="ko-KR" sz="1400" b="1" spc="-101" dirty="0">
                <a:solidFill>
                  <a:srgbClr val="00B050"/>
                </a:solidFill>
                <a:ea typeface="맑은 고딕"/>
              </a:rPr>
              <a:t>031-523-2718 </a:t>
            </a:r>
            <a:r>
              <a:rPr lang="ko-KR" altLang="en-US" sz="1400" b="1" spc="-101" dirty="0">
                <a:solidFill>
                  <a:srgbClr val="00B050"/>
                </a:solidFill>
                <a:ea typeface="맑은 고딕"/>
              </a:rPr>
              <a:t>으로 연락 주시기 바랍니다</a:t>
            </a:r>
            <a:r>
              <a:rPr lang="en-US" altLang="ko-KR" sz="1400" b="1" spc="-101" dirty="0">
                <a:solidFill>
                  <a:srgbClr val="00B050"/>
                </a:solidFill>
                <a:ea typeface="맑은 고딕"/>
              </a:rPr>
              <a:t>. )</a:t>
            </a:r>
            <a:endParaRPr lang="ko-KR" altLang="en-US" sz="1400" b="1" spc="-101" dirty="0">
              <a:solidFill>
                <a:srgbClr val="00B050"/>
              </a:solidFill>
              <a:ea typeface="맑은 고딕"/>
            </a:endParaRPr>
          </a:p>
        </p:txBody>
      </p:sp>
      <p:sp>
        <p:nvSpPr>
          <p:cNvPr id="3" name="모서리가 둥근 사각형 설명선 8">
            <a:extLst>
              <a:ext uri="{FF2B5EF4-FFF2-40B4-BE49-F238E27FC236}">
                <a16:creationId xmlns:a16="http://schemas.microsoft.com/office/drawing/2014/main" xmlns="" id="{7FAF48F6-9AC6-4E93-B003-2F384986AF40}"/>
              </a:ext>
            </a:extLst>
          </p:cNvPr>
          <p:cNvSpPr/>
          <p:nvPr/>
        </p:nvSpPr>
        <p:spPr>
          <a:xfrm>
            <a:off x="4122658" y="4403408"/>
            <a:ext cx="2438958" cy="1045808"/>
          </a:xfrm>
          <a:prstGeom prst="wedgeRoundRectCallout">
            <a:avLst>
              <a:gd name="adj1" fmla="val 4167"/>
              <a:gd name="adj2" fmla="val -112500"/>
              <a:gd name="adj3" fmla="val 16667"/>
            </a:avLst>
          </a:prstGeom>
          <a:solidFill>
            <a:srgbClr val="FFFFC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ko-KR" altLang="en-US" sz="1200" spc="-96" dirty="0">
                <a:solidFill>
                  <a:schemeClr val="tx1"/>
                </a:solidFill>
                <a:ea typeface="맑은 고딕"/>
              </a:rPr>
              <a:t>■</a:t>
            </a:r>
            <a:r>
              <a:rPr lang="en-US" altLang="ko-KR" sz="1200" spc="-96" dirty="0">
                <a:solidFill>
                  <a:schemeClr val="tx1"/>
                </a:solidFill>
                <a:ea typeface="맑은 고딕"/>
                <a:cs typeface="맑은 고딕"/>
              </a:rPr>
              <a:t> </a:t>
            </a:r>
            <a:r>
              <a:rPr lang="ko-KR" altLang="en-US" sz="1200" spc="-96" dirty="0">
                <a:solidFill>
                  <a:schemeClr val="tx1"/>
                </a:solidFill>
                <a:ea typeface="맑은 고딕"/>
              </a:rPr>
              <a:t>ID : </a:t>
            </a:r>
            <a:r>
              <a:rPr lang="en-US" altLang="ko-KR" sz="1200" spc="-96" dirty="0" smtClean="0">
                <a:solidFill>
                  <a:schemeClr val="tx1"/>
                </a:solidFill>
                <a:ea typeface="맑은 고딕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admin</a:t>
            </a:r>
            <a:r>
              <a:rPr lang="ko-KR" altLang="en-US" sz="1200" spc="-96" dirty="0" smtClean="0">
                <a:solidFill>
                  <a:schemeClr val="tx1"/>
                </a:solidFill>
                <a:ea typeface="맑은 고딕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altLang="ko-KR" sz="1200" spc="-96" dirty="0" smtClean="0">
                <a:solidFill>
                  <a:schemeClr val="tx1"/>
                </a:solidFill>
                <a:ea typeface="맑은 고딕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fluxion</a:t>
            </a:r>
            <a:r>
              <a:rPr lang="ko-KR" altLang="en-US" sz="1200" spc="-96" dirty="0" smtClean="0">
                <a:solidFill>
                  <a:schemeClr val="tx1"/>
                </a:solidFill>
                <a:ea typeface="맑은 고딕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.kr</a:t>
            </a:r>
            <a:endParaRPr lang="ko-KR" dirty="0">
              <a:solidFill>
                <a:schemeClr val="tx1"/>
              </a:solidFill>
              <a:ea typeface="맑은 고딕" panose="020B0503020000020004" pitchFamily="34" charset="-127"/>
            </a:endParaRPr>
          </a:p>
          <a:p>
            <a:pPr algn="ctr"/>
            <a:r>
              <a:rPr lang="ko-KR" sz="1200" spc="-96" dirty="0">
                <a:solidFill>
                  <a:schemeClr val="tx1"/>
                </a:solidFill>
                <a:latin typeface="Malgun Gothic"/>
                <a:ea typeface="Malgun Gothic"/>
              </a:rPr>
              <a:t>■</a:t>
            </a:r>
            <a:r>
              <a:rPr lang="en-US" altLang="ko-KR" sz="1200" spc="-96" dirty="0">
                <a:solidFill>
                  <a:schemeClr val="tx1"/>
                </a:solidFill>
                <a:latin typeface="Malgun Gothic"/>
                <a:ea typeface="+mn-lt"/>
              </a:rPr>
              <a:t> PW : 1234</a:t>
            </a:r>
          </a:p>
          <a:p>
            <a:pPr algn="ctr"/>
            <a:r>
              <a:rPr lang="en-US" altLang="ko-KR" sz="1200" spc="-96" dirty="0">
                <a:solidFill>
                  <a:schemeClr val="tx1"/>
                </a:solidFill>
                <a:latin typeface="Malgun Gothic"/>
                <a:ea typeface="맑은 고딕"/>
              </a:rPr>
              <a:t>를 </a:t>
            </a:r>
            <a:r>
              <a:rPr lang="en-US" altLang="ko-KR" sz="1200" spc="-96" dirty="0" err="1">
                <a:solidFill>
                  <a:schemeClr val="tx1"/>
                </a:solidFill>
                <a:latin typeface="Malgun Gothic"/>
                <a:ea typeface="맑은 고딕"/>
              </a:rPr>
              <a:t>입력하고</a:t>
            </a:r>
            <a:r>
              <a:rPr lang="en-US" altLang="ko-KR" sz="1200" spc="-96" dirty="0">
                <a:solidFill>
                  <a:schemeClr val="tx1"/>
                </a:solidFill>
                <a:latin typeface="Malgun Gothic"/>
                <a:ea typeface="맑은 고딕"/>
              </a:rPr>
              <a:t> </a:t>
            </a:r>
            <a:r>
              <a:rPr lang="en-US" altLang="ko-KR" sz="1200" spc="-96" dirty="0" err="1">
                <a:solidFill>
                  <a:schemeClr val="tx1"/>
                </a:solidFill>
                <a:latin typeface="Malgun Gothic"/>
                <a:ea typeface="맑은 고딕"/>
              </a:rPr>
              <a:t>로그인</a:t>
            </a:r>
            <a:r>
              <a:rPr lang="en-US" altLang="ko-KR" sz="1200" spc="-96" dirty="0">
                <a:solidFill>
                  <a:schemeClr val="tx1"/>
                </a:solidFill>
                <a:latin typeface="Malgun Gothic"/>
                <a:ea typeface="맑은 고딕"/>
              </a:rPr>
              <a:t> </a:t>
            </a:r>
            <a:r>
              <a:rPr lang="en-US" altLang="ko-KR" sz="1200" spc="-96" dirty="0" err="1">
                <a:solidFill>
                  <a:schemeClr val="tx1"/>
                </a:solidFill>
                <a:latin typeface="Malgun Gothic"/>
                <a:ea typeface="맑은 고딕"/>
              </a:rPr>
              <a:t>합니다</a:t>
            </a:r>
            <a:r>
              <a:rPr lang="en-US" altLang="ko-KR" sz="1200" spc="-96" dirty="0">
                <a:solidFill>
                  <a:schemeClr val="tx1"/>
                </a:solidFill>
                <a:latin typeface="Malgun Gothic"/>
                <a:ea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ea typeface="맑은 고딕"/>
              </a:rPr>
              <a:t>2. </a:t>
            </a:r>
            <a:r>
              <a:rPr lang="ko-KR" altLang="en-US" dirty="0" err="1">
                <a:ea typeface="맑은 고딕"/>
              </a:rPr>
              <a:t>메인화면</a:t>
            </a:r>
            <a:r>
              <a:rPr lang="ko-KR" altLang="en-US" dirty="0">
                <a:ea typeface="맑은 고딕"/>
              </a:rPr>
              <a:t> 보기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31592"/>
            <a:ext cx="9216106" cy="57204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8613" y="2972900"/>
            <a:ext cx="617068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3" dirty="0">
                <a:solidFill>
                  <a:srgbClr val="0000FF"/>
                </a:solidFill>
                <a:ea typeface="맑은 고딕"/>
              </a:rPr>
              <a:t>로그인에 성공하면 시스템 </a:t>
            </a:r>
            <a:r>
              <a:rPr lang="ko-KR" altLang="en-US" sz="1400" b="1" spc="-103" dirty="0" err="1">
                <a:solidFill>
                  <a:srgbClr val="0000FF"/>
                </a:solidFill>
                <a:ea typeface="맑은 고딕"/>
              </a:rPr>
              <a:t>메인화면이</a:t>
            </a:r>
            <a:r>
              <a:rPr lang="ko-KR" altLang="en-US" sz="1400" b="1" spc="-103" dirty="0">
                <a:solidFill>
                  <a:srgbClr val="0000FF"/>
                </a:solidFill>
                <a:ea typeface="맑은 고딕"/>
              </a:rPr>
              <a:t> 나타납니다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8857" y="1418469"/>
            <a:ext cx="978650" cy="2222039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8613" y="3361231"/>
            <a:ext cx="6170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1400" b="1" spc="-103" dirty="0">
                <a:solidFill>
                  <a:srgbClr val="0000FF"/>
                </a:solidFill>
              </a:rPr>
              <a:t>왼쪽에 로그인 사용자 권한에 해당하는 화면메뉴가 표시되고</a:t>
            </a:r>
            <a:r>
              <a:rPr lang="en-US" altLang="ko-KR" sz="1400" b="1" spc="-103" dirty="0">
                <a:solidFill>
                  <a:srgbClr val="0000FF"/>
                </a:solidFill>
              </a:rPr>
              <a:t>, </a:t>
            </a:r>
            <a:br>
              <a:rPr lang="en-US" altLang="ko-KR" sz="1400" b="1" spc="-103" dirty="0">
                <a:solidFill>
                  <a:srgbClr val="0000FF"/>
                </a:solidFill>
              </a:rPr>
            </a:br>
            <a:r>
              <a:rPr lang="ko-KR" altLang="en-US" sz="1400" b="1" spc="-103" dirty="0" smtClean="0">
                <a:solidFill>
                  <a:srgbClr val="0000FF"/>
                </a:solidFill>
              </a:rPr>
              <a:t>메뉴그룹을 </a:t>
            </a:r>
            <a:r>
              <a:rPr lang="ko-KR" altLang="en-US" sz="1400" b="1" spc="-103" dirty="0">
                <a:solidFill>
                  <a:srgbClr val="0000FF"/>
                </a:solidFill>
              </a:rPr>
              <a:t>클릭하면 </a:t>
            </a:r>
            <a:r>
              <a:rPr lang="ko-KR" altLang="en-US" sz="1400" b="1" spc="-103" dirty="0" smtClean="0">
                <a:solidFill>
                  <a:srgbClr val="0000FF"/>
                </a:solidFill>
              </a:rPr>
              <a:t>해당 메뉴그룹에 속한 기능메뉴</a:t>
            </a:r>
            <a:r>
              <a:rPr lang="ko-KR" altLang="en-US" sz="1400" b="1" spc="-103" dirty="0">
                <a:solidFill>
                  <a:srgbClr val="0000FF"/>
                </a:solidFill>
              </a:rPr>
              <a:t>가</a:t>
            </a:r>
            <a:r>
              <a:rPr lang="ko-KR" altLang="en-US" sz="1400" b="1" spc="-103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spc="-103" dirty="0">
                <a:solidFill>
                  <a:srgbClr val="0000FF"/>
                </a:solidFill>
              </a:rPr>
              <a:t>표시됩니다</a:t>
            </a:r>
            <a:r>
              <a:rPr lang="en-US" altLang="ko-KR" sz="1400" b="1" spc="-103" dirty="0">
                <a:solidFill>
                  <a:srgbClr val="0000FF"/>
                </a:solidFill>
              </a:rPr>
              <a:t>.</a:t>
            </a:r>
            <a:endParaRPr lang="ko-KR" altLang="en-US" sz="1400" b="1" spc="-103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1CDEA4-42CA-405D-B187-C2861418F239}"/>
              </a:ext>
            </a:extLst>
          </p:cNvPr>
          <p:cNvSpPr txBox="1"/>
          <p:nvPr/>
        </p:nvSpPr>
        <p:spPr>
          <a:xfrm>
            <a:off x="192086" y="6075041"/>
            <a:ext cx="9277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1200" b="1" spc="-101" dirty="0">
                <a:solidFill>
                  <a:schemeClr val="bg1"/>
                </a:solidFill>
              </a:rPr>
              <a:t>4444</a:t>
            </a:r>
            <a:endParaRPr lang="ko-KR" altLang="en-US" sz="1200" b="1" spc="-101" dirty="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B5A6BD16-4DD0-40D9-B69A-E89191C53A47}"/>
              </a:ext>
            </a:extLst>
          </p:cNvPr>
          <p:cNvGrpSpPr/>
          <p:nvPr/>
        </p:nvGrpSpPr>
        <p:grpSpPr>
          <a:xfrm>
            <a:off x="8645822" y="1748308"/>
            <a:ext cx="302573" cy="455596"/>
            <a:chOff x="6945898" y="1603400"/>
            <a:chExt cx="471733" cy="72988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243B3A9E-B2B1-4BB8-AF27-8578CC0E8F1C}"/>
                </a:ext>
              </a:extLst>
            </p:cNvPr>
            <p:cNvGrpSpPr/>
            <p:nvPr/>
          </p:nvGrpSpPr>
          <p:grpSpPr>
            <a:xfrm>
              <a:off x="6945898" y="1603400"/>
              <a:ext cx="471733" cy="471733"/>
              <a:chOff x="7352738" y="2307318"/>
              <a:chExt cx="502353" cy="502353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0F01231A-6EC4-4DB7-ACF4-769ED9B28AEC}"/>
                  </a:ext>
                </a:extLst>
              </p:cNvPr>
              <p:cNvSpPr/>
              <p:nvPr/>
            </p:nvSpPr>
            <p:spPr>
              <a:xfrm>
                <a:off x="7352738" y="2307318"/>
                <a:ext cx="502353" cy="5023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xmlns="" id="{9D371FFE-CAAF-4661-A252-65970A717073}"/>
                  </a:ext>
                </a:extLst>
              </p:cNvPr>
              <p:cNvSpPr/>
              <p:nvPr/>
            </p:nvSpPr>
            <p:spPr>
              <a:xfrm>
                <a:off x="7423894" y="2378474"/>
                <a:ext cx="360040" cy="3600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33231" tIns="0" rIns="33231" bIns="0" anchor="ctr" anchorCtr="0">
                <a:norm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739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Hand">
              <a:extLst>
                <a:ext uri="{FF2B5EF4-FFF2-40B4-BE49-F238E27FC236}">
                  <a16:creationId xmlns:a16="http://schemas.microsoft.com/office/drawing/2014/main" xmlns="" id="{6C18B104-531E-4005-BC25-5DD1E994A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5243" y="1871913"/>
              <a:ext cx="361120" cy="461375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333333"/>
              </a:solidFill>
              <a:prstDash val="solid"/>
              <a:miter/>
            </a:ln>
          </p:spPr>
          <p:txBody>
            <a:bodyPr vert="horz" wrap="square" lIns="91424" tIns="45713" rIns="91424" bIns="45713" anchor="t" anchorCtr="0"/>
            <a:lstStyle/>
            <a:p>
              <a:pPr latinLnBrk="0"/>
              <a:endParaRPr lang="en-US" altLang="en-US" sz="900">
                <a:solidFill>
                  <a:srgbClr val="5F5F5F"/>
                </a:solidFill>
                <a:latin typeface="Segoe UI"/>
                <a:cs typeface="Segoe U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48612" y="3958455"/>
            <a:ext cx="617068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더보기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클릭시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해당 기능메뉴로 이동합니다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</a:t>
            </a:r>
            <a:endParaRPr lang="ko-KR" altLang="en-US" sz="1400" b="1" spc="-103" dirty="0">
              <a:solidFill>
                <a:srgbClr val="0000FF"/>
              </a:solidFill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ea typeface="맑은 고딕"/>
              </a:rPr>
              <a:t>3. </a:t>
            </a:r>
            <a:r>
              <a:rPr lang="ko-KR" altLang="en-US" dirty="0">
                <a:ea typeface="맑은 고딕"/>
              </a:rPr>
              <a:t>공지사항 및 질의응답 작성하기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571541"/>
            <a:ext cx="9210576" cy="5863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1923" y="2684496"/>
            <a:ext cx="71205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sz="1400" b="1" spc="-103" dirty="0">
                <a:solidFill>
                  <a:srgbClr val="0000FF"/>
                </a:solidFill>
                <a:ea typeface="맑은 고딕"/>
              </a:rPr>
              <a:t>왼쪽메뉴에서 공지사항 및 질의응답 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&gt; </a:t>
            </a:r>
            <a:r>
              <a:rPr lang="ko-KR" altLang="en-US" sz="1400" b="1" spc="-103" dirty="0">
                <a:solidFill>
                  <a:srgbClr val="0000FF"/>
                </a:solidFill>
                <a:ea typeface="맑은 고딕"/>
              </a:rPr>
              <a:t>공지사항조회 화면을 클릭합니다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  <a:endParaRPr lang="ko-KR" altLang="en-US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4487" y="1358782"/>
            <a:ext cx="1005749" cy="29055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ea typeface="맑은 고딕"/>
              </a:rPr>
              <a:t>3. </a:t>
            </a:r>
            <a:r>
              <a:rPr lang="ko-KR" altLang="en-US" dirty="0">
                <a:ea typeface="맑은 고딕"/>
              </a:rPr>
              <a:t>공지사항 및 질의응답 작성하기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" y="572679"/>
            <a:ext cx="9157949" cy="5811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2845" y="3023521"/>
            <a:ext cx="712057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기존에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작성된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공지사항을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조회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할 수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있습니다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본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메뉴는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읽기전용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메뉴이므로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공지사항을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작성하거나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수정할수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없는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>
                <a:solidFill>
                  <a:srgbClr val="0000FF"/>
                </a:solidFill>
                <a:ea typeface="맑은 고딕"/>
              </a:rPr>
              <a:t>메뉴입니다.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03027" y="1493535"/>
            <a:ext cx="7885400" cy="92146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400" spc="-103" dirty="0" err="1" smtClean="0">
                <a:solidFill>
                  <a:schemeClr val="tx1"/>
                </a:solidFill>
                <a:latin typeface="+mn-ea"/>
              </a:rPr>
              <a:t>ㅊ</a:t>
            </a:r>
            <a:endParaRPr lang="ko-KR" altLang="en-US" sz="1400" spc="-103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11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ea typeface="맑은 고딕"/>
              </a:rPr>
              <a:t>3. </a:t>
            </a:r>
            <a:r>
              <a:rPr lang="ko-KR" altLang="en-US" dirty="0">
                <a:ea typeface="맑은 고딕"/>
              </a:rPr>
              <a:t>공지사항 및 질의응답 작성하기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31593"/>
            <a:ext cx="9216106" cy="5777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2231" y="5843143"/>
            <a:ext cx="712057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리스트를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더블클릭하면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상세내용을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조회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할 수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있습니다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첨부파일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또한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클릭하여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다운로드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받을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수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있습니다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761440" y="2151034"/>
            <a:ext cx="3387960" cy="357555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5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 txBox="1"/>
          <p:nvPr/>
        </p:nvSpPr>
        <p:spPr>
          <a:xfrm>
            <a:off x="487364" y="149293"/>
            <a:ext cx="9073230" cy="25537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ko-KR"/>
            </a:defPPr>
            <a:lvl1pPr latinLnBrk="0">
              <a:defRPr b="1" spc="-100"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ea typeface="맑은 고딕"/>
              </a:rPr>
              <a:t>3. </a:t>
            </a:r>
            <a:r>
              <a:rPr lang="ko-KR" altLang="en-US" dirty="0">
                <a:ea typeface="맑은 고딕"/>
              </a:rPr>
              <a:t>공지사항 및 질의응답 작성하기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344488" y="518128"/>
            <a:ext cx="92170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551533"/>
            <a:ext cx="9216106" cy="5857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2567" y="3507843"/>
            <a:ext cx="712057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작성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권한이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있는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메뉴일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경우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아래에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등록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,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수정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,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삭제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버튼이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활성화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됩니다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해당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버튼을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이용하여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글을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등록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,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수정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,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삭제</a:t>
            </a:r>
            <a:r>
              <a:rPr lang="en-US" altLang="ko-KR" sz="1400" b="1" spc="-103" dirty="0">
                <a:solidFill>
                  <a:srgbClr val="0000FF"/>
                </a:solidFill>
                <a:ea typeface="맑은 고딕"/>
              </a:rPr>
              <a:t> 할 수 </a:t>
            </a:r>
            <a:r>
              <a:rPr lang="en-US" altLang="ko-KR" sz="1400" b="1" spc="-103" dirty="0" err="1">
                <a:solidFill>
                  <a:srgbClr val="0000FF"/>
                </a:solidFill>
                <a:ea typeface="맑은 고딕"/>
              </a:rPr>
              <a:t>있습니다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</a:p>
          <a:p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공지사항 및 질의응답 메뉴 그룹은 작성시 </a:t>
            </a:r>
            <a:r>
              <a:rPr lang="ko-KR" altLang="en-US" sz="1400" b="1" spc="-103" dirty="0" err="1" smtClean="0">
                <a:solidFill>
                  <a:srgbClr val="0000FF"/>
                </a:solidFill>
                <a:ea typeface="맑은 고딕"/>
              </a:rPr>
              <a:t>메인화면에</a:t>
            </a:r>
            <a:r>
              <a:rPr lang="ko-KR" altLang="en-US" sz="1400" b="1" spc="-103" dirty="0" smtClean="0">
                <a:solidFill>
                  <a:srgbClr val="0000FF"/>
                </a:solidFill>
                <a:ea typeface="맑은 고딕"/>
              </a:rPr>
              <a:t> 노출됩니다</a:t>
            </a:r>
            <a:r>
              <a:rPr lang="en-US" altLang="ko-KR" sz="1400" b="1" spc="-103" dirty="0" smtClean="0">
                <a:solidFill>
                  <a:srgbClr val="0000FF"/>
                </a:solidFill>
                <a:ea typeface="맑은 고딕"/>
              </a:rPr>
              <a:t>.</a:t>
            </a:r>
            <a:endParaRPr lang="en-US" altLang="ko-KR" sz="1400" b="1" spc="-103" dirty="0">
              <a:solidFill>
                <a:srgbClr val="0000FF"/>
              </a:solidFill>
              <a:ea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098268" y="2492555"/>
            <a:ext cx="1281991" cy="33245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400" spc="-103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98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LG CNS Template gray ver.">
      <a:dk1>
        <a:srgbClr val="000000"/>
      </a:dk1>
      <a:lt1>
        <a:srgbClr val="FFFFFF"/>
      </a:lt1>
      <a:dk2>
        <a:srgbClr val="404040"/>
      </a:dk2>
      <a:lt2>
        <a:srgbClr val="F0F0F0"/>
      </a:lt2>
      <a:accent1>
        <a:srgbClr val="D3D3D3"/>
      </a:accent1>
      <a:accent2>
        <a:srgbClr val="A9A9A9"/>
      </a:accent2>
      <a:accent3>
        <a:srgbClr val="8B8B8B"/>
      </a:accent3>
      <a:accent4>
        <a:srgbClr val="6F6F6F"/>
      </a:accent4>
      <a:accent5>
        <a:srgbClr val="595959"/>
      </a:accent5>
      <a:accent6>
        <a:srgbClr val="363636"/>
      </a:accent6>
      <a:hlink>
        <a:srgbClr val="595959"/>
      </a:hlink>
      <a:folHlink>
        <a:srgbClr val="B9B9B9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spc="-1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806</Words>
  <Application>Microsoft Office PowerPoint</Application>
  <PresentationFormat>A4 용지(210x297mm)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나눔고딕</vt:lpstr>
      <vt:lpstr>나눔고딕 ExtraBold</vt:lpstr>
      <vt:lpstr>Malgun Gothic</vt:lpstr>
      <vt:lpstr>Malgun Gothic</vt:lpstr>
      <vt:lpstr>Arial</vt:lpstr>
      <vt:lpstr>Segoe UI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sbc_user</dc:creator>
  <cp:keywords/>
  <dc:description/>
  <cp:lastModifiedBy>한국지능기술주식회사</cp:lastModifiedBy>
  <cp:revision>7053</cp:revision>
  <dcterms:created xsi:type="dcterms:W3CDTF">2014-12-01T07:19:30Z</dcterms:created>
  <dcterms:modified xsi:type="dcterms:W3CDTF">2021-08-04T16:13:52Z</dcterms:modified>
  <cp:category/>
  <cp:contentStatus/>
</cp:coreProperties>
</file>